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07924D-C093-4B8A-A7E6-F7BF77BA852D}"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223154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07924D-C093-4B8A-A7E6-F7BF77BA852D}"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282488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07924D-C093-4B8A-A7E6-F7BF77BA852D}"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126069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9" name="Content Placeholder 8"/>
          <p:cNvSpPr>
            <a:spLocks noGrp="1"/>
          </p:cNvSpPr>
          <p:nvPr>
            <p:ph sz="quarter" idx="13"/>
          </p:nvPr>
        </p:nvSpPr>
        <p:spPr>
          <a:xfrm>
            <a:off x="604903" y="1604797"/>
            <a:ext cx="10972800" cy="432048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67335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07924D-C093-4B8A-A7E6-F7BF77BA852D}"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7801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07924D-C093-4B8A-A7E6-F7BF77BA852D}"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299146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07924D-C093-4B8A-A7E6-F7BF77BA852D}"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376697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07924D-C093-4B8A-A7E6-F7BF77BA852D}"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237670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07924D-C093-4B8A-A7E6-F7BF77BA852D}"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51418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7924D-C093-4B8A-A7E6-F7BF77BA852D}"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160659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07924D-C093-4B8A-A7E6-F7BF77BA852D}"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302211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07924D-C093-4B8A-A7E6-F7BF77BA852D}"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AB4A99-3A8A-450C-A383-B49B29380BE3}" type="slidenum">
              <a:rPr lang="en-GB" smtClean="0"/>
              <a:t>‹#›</a:t>
            </a:fld>
            <a:endParaRPr lang="en-GB"/>
          </a:p>
        </p:txBody>
      </p:sp>
    </p:spTree>
    <p:extLst>
      <p:ext uri="{BB962C8B-B14F-4D97-AF65-F5344CB8AC3E}">
        <p14:creationId xmlns:p14="http://schemas.microsoft.com/office/powerpoint/2010/main" val="80471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2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7924D-C093-4B8A-A7E6-F7BF77BA852D}" type="datetimeFigureOut">
              <a:rPr lang="en-GB" smtClean="0"/>
              <a:t>22/01/2021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B4A99-3A8A-450C-A383-B49B29380BE3}" type="slidenum">
              <a:rPr lang="en-GB" smtClean="0"/>
              <a:t>‹#›</a:t>
            </a:fld>
            <a:endParaRPr lang="en-GB"/>
          </a:p>
        </p:txBody>
      </p:sp>
    </p:spTree>
    <p:extLst>
      <p:ext uri="{BB962C8B-B14F-4D97-AF65-F5344CB8AC3E}">
        <p14:creationId xmlns:p14="http://schemas.microsoft.com/office/powerpoint/2010/main" val="273249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Bk_qU7l-fcU" TargetMode="Externa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hyperlink" Target="https://www.youtube.com/watch?v=5itkfGLcb5E" TargetMode="External"/><Relationship Id="rId12" Type="http://schemas.openxmlformats.org/officeDocument/2006/relationships/image" Target="../media/image7.jpeg"/><Relationship Id="rId17"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hyperlink" Target="https://www.theguardian.com/sport/blog/2021/jan/11/olympic-great-agnes-keletis-journey-to-100th-birthday-is-extraordinary" TargetMode="Externa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s://www.bbc.co.uk/sport/get-inspired/32416767" TargetMode="External"/><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hyperlink" Target="https://www.instagram.com/shirleyhighpe/?hl=en"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youtube.com/watch?v=kwkXyHjgoDM" TargetMode="External"/><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3.png"/><Relationship Id="rId21" Type="http://schemas.openxmlformats.org/officeDocument/2006/relationships/image" Target="../media/image25.png"/><Relationship Id="rId7" Type="http://schemas.openxmlformats.org/officeDocument/2006/relationships/hyperlink" Target="https://www.futureactive.co.uk/job-hunting-and-careers-advice/career-profiles/careers-in-pe/how-to-become-a-pe-teacher#:~:text=Physical%20Education%20Teachers%2C%20commonly%20known,students%20in%20an%20educational%20setting.&amp;text=Secondary%20trained%20PE%20Teachers%20can,theory%20lessons%20and%20exam%20preparation." TargetMode="External"/><Relationship Id="rId12" Type="http://schemas.openxmlformats.org/officeDocument/2006/relationships/hyperlink" Target="https://www.youtube.com/watch?v=xLHA5g-82vY" TargetMode="External"/><Relationship Id="rId17" Type="http://schemas.openxmlformats.org/officeDocument/2006/relationships/hyperlink" Target="https://www.youtube.com/watch?v=KNVAQEsmurs" TargetMode="External"/><Relationship Id="rId25" Type="http://schemas.openxmlformats.org/officeDocument/2006/relationships/image" Target="../media/image29.jpeg"/><Relationship Id="rId2" Type="http://schemas.openxmlformats.org/officeDocument/2006/relationships/image" Target="../media/image2.png"/><Relationship Id="rId16" Type="http://schemas.openxmlformats.org/officeDocument/2006/relationships/hyperlink" Target="https://www.youtube.com/watch?v=jBUZm_E8giM" TargetMode="External"/><Relationship Id="rId20"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1.png"/><Relationship Id="rId24" Type="http://schemas.openxmlformats.org/officeDocument/2006/relationships/image" Target="../media/image28.jpeg"/><Relationship Id="rId5" Type="http://schemas.openxmlformats.org/officeDocument/2006/relationships/image" Target="../media/image17.png"/><Relationship Id="rId15" Type="http://schemas.openxmlformats.org/officeDocument/2006/relationships/hyperlink" Target="https://www.youtube.com/watch?v=_2PB4J5h7bI" TargetMode="External"/><Relationship Id="rId23" Type="http://schemas.openxmlformats.org/officeDocument/2006/relationships/image" Target="../media/image27.png"/><Relationship Id="rId10" Type="http://schemas.openxmlformats.org/officeDocument/2006/relationships/image" Target="../media/image20.png"/><Relationship Id="rId19"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hyperlink" Target="https://www.prospects.ac.uk/job-profiles/physiotherapist" TargetMode="External"/><Relationship Id="rId14" Type="http://schemas.openxmlformats.org/officeDocument/2006/relationships/hyperlink" Target="https://www.youtube.com/watch?v=HeDjFty4mMk" TargetMode="External"/><Relationship Id="rId22" Type="http://schemas.openxmlformats.org/officeDocument/2006/relationships/image" Target="../media/image26.png"/><Relationship Id="rId27"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hyperlink" Target="https://www.youtube.com/watch?v=4vobF6xHCbM" TargetMode="External"/><Relationship Id="rId12" Type="http://schemas.openxmlformats.org/officeDocument/2006/relationships/hyperlink" Target="https://www.youthsporttrust.org/sites/default/files/This-is-PE-Leadership-KS3-1.pdf"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34.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9372550" y="40161"/>
            <a:ext cx="2684586" cy="257144"/>
          </a:xfrm>
          <a:prstGeom prst="rect">
            <a:avLst/>
          </a:prstGeom>
        </p:spPr>
      </p:pic>
      <p:pic>
        <p:nvPicPr>
          <p:cNvPr id="17" name="Picture 16"/>
          <p:cNvPicPr>
            <a:picLocks noChangeAspect="1"/>
          </p:cNvPicPr>
          <p:nvPr/>
        </p:nvPicPr>
        <p:blipFill>
          <a:blip r:embed="rId3"/>
          <a:stretch>
            <a:fillRect/>
          </a:stretch>
        </p:blipFill>
        <p:spPr>
          <a:xfrm>
            <a:off x="9871410" y="328541"/>
            <a:ext cx="2185726" cy="241715"/>
          </a:xfrm>
          <a:prstGeom prst="rect">
            <a:avLst/>
          </a:prstGeom>
        </p:spPr>
      </p:pic>
      <p:pic>
        <p:nvPicPr>
          <p:cNvPr id="18" name="Picture 17"/>
          <p:cNvPicPr>
            <a:picLocks noChangeAspect="1"/>
          </p:cNvPicPr>
          <p:nvPr/>
        </p:nvPicPr>
        <p:blipFill>
          <a:blip r:embed="rId4"/>
          <a:stretch>
            <a:fillRect/>
          </a:stretch>
        </p:blipFill>
        <p:spPr>
          <a:xfrm>
            <a:off x="11002845" y="607258"/>
            <a:ext cx="1054291" cy="200572"/>
          </a:xfrm>
          <a:prstGeom prst="rect">
            <a:avLst/>
          </a:prstGeom>
        </p:spPr>
      </p:pic>
      <p:sp>
        <p:nvSpPr>
          <p:cNvPr id="20" name="TextBox 19"/>
          <p:cNvSpPr txBox="1"/>
          <p:nvPr/>
        </p:nvSpPr>
        <p:spPr>
          <a:xfrm>
            <a:off x="0" y="5903668"/>
            <a:ext cx="3376246" cy="954107"/>
          </a:xfrm>
          <a:prstGeom prst="rect">
            <a:avLst/>
          </a:prstGeom>
          <a:noFill/>
        </p:spPr>
        <p:txBody>
          <a:bodyPr wrap="square" rtlCol="0">
            <a:spAutoFit/>
          </a:bodyPr>
          <a:lstStyle/>
          <a:p>
            <a:r>
              <a:rPr lang="en-GB" sz="2800" b="1" dirty="0" smtClean="0">
                <a:solidFill>
                  <a:schemeClr val="tx2">
                    <a:lumMod val="50000"/>
                  </a:schemeClr>
                </a:solidFill>
                <a:latin typeface="+mj-lt"/>
              </a:rPr>
              <a:t>PHYSICAL </a:t>
            </a:r>
            <a:r>
              <a:rPr lang="en-GB" sz="2800" b="1" dirty="0" smtClean="0">
                <a:solidFill>
                  <a:srgbClr val="FFC000"/>
                </a:solidFill>
                <a:latin typeface="+mj-lt"/>
              </a:rPr>
              <a:t>EDUCATION</a:t>
            </a:r>
            <a:r>
              <a:rPr lang="en-GB" sz="2800" b="1" dirty="0" smtClean="0">
                <a:solidFill>
                  <a:schemeClr val="tx2">
                    <a:lumMod val="50000"/>
                  </a:schemeClr>
                </a:solidFill>
                <a:latin typeface="+mj-lt"/>
              </a:rPr>
              <a:t> </a:t>
            </a:r>
            <a:r>
              <a:rPr lang="en-GB" sz="2800" dirty="0" smtClean="0">
                <a:solidFill>
                  <a:schemeClr val="tx2">
                    <a:lumMod val="50000"/>
                  </a:schemeClr>
                </a:solidFill>
                <a:latin typeface="+mj-lt"/>
              </a:rPr>
              <a:t>DEPARTMENT</a:t>
            </a:r>
            <a:endParaRPr lang="en-GB" sz="2800" dirty="0">
              <a:solidFill>
                <a:schemeClr val="tx2">
                  <a:lumMod val="50000"/>
                </a:schemeClr>
              </a:solidFill>
              <a:latin typeface="+mj-lt"/>
            </a:endParaRPr>
          </a:p>
        </p:txBody>
      </p:sp>
      <p:sp>
        <p:nvSpPr>
          <p:cNvPr id="15" name="Flowchart: Preparation 14"/>
          <p:cNvSpPr/>
          <p:nvPr/>
        </p:nvSpPr>
        <p:spPr>
          <a:xfrm>
            <a:off x="4959179" y="2234061"/>
            <a:ext cx="2429081" cy="1885385"/>
          </a:xfrm>
          <a:prstGeom prst="flowChartPreparation">
            <a:avLst/>
          </a:prstGeom>
          <a:solidFill>
            <a:srgbClr val="F4EA68"/>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GB" b="1" dirty="0">
              <a:solidFill>
                <a:srgbClr val="002060"/>
              </a:solidFill>
            </a:endParaRPr>
          </a:p>
        </p:txBody>
      </p:sp>
      <p:sp>
        <p:nvSpPr>
          <p:cNvPr id="19" name="Flowchart: Preparation 18"/>
          <p:cNvSpPr/>
          <p:nvPr/>
        </p:nvSpPr>
        <p:spPr>
          <a:xfrm>
            <a:off x="5095793" y="2332991"/>
            <a:ext cx="2163492" cy="1691054"/>
          </a:xfrm>
          <a:prstGeom prst="flowChartPreparation">
            <a:avLst/>
          </a:prstGeom>
          <a:solidFill>
            <a:schemeClr val="bg1"/>
          </a:solidFill>
          <a:ln w="38100">
            <a:solidFill>
              <a:srgbClr val="00206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GB" sz="2400" b="1" dirty="0" smtClean="0">
                <a:solidFill>
                  <a:srgbClr val="002060"/>
                </a:solidFill>
              </a:rPr>
              <a:t>JANUARY 2021</a:t>
            </a:r>
            <a:endParaRPr lang="en-GB" sz="2800" b="1" dirty="0">
              <a:solidFill>
                <a:srgbClr val="00206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74" y="-23260"/>
            <a:ext cx="835457" cy="83545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7668" y="5903668"/>
            <a:ext cx="954332" cy="954332"/>
          </a:xfrm>
          <a:prstGeom prst="rect">
            <a:avLst/>
          </a:prstGeom>
        </p:spPr>
      </p:pic>
      <p:sp>
        <p:nvSpPr>
          <p:cNvPr id="4" name="Rectangle 3"/>
          <p:cNvSpPr/>
          <p:nvPr/>
        </p:nvSpPr>
        <p:spPr>
          <a:xfrm>
            <a:off x="164226" y="807830"/>
            <a:ext cx="4754879" cy="2469942"/>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smtClean="0">
                <a:solidFill>
                  <a:srgbClr val="002060"/>
                </a:solidFill>
              </a:rPr>
              <a:t>WELCOME TO THE SHS PE DEPARTMENT NEWSLETTER </a:t>
            </a:r>
          </a:p>
          <a:p>
            <a:pPr algn="ctr"/>
            <a:r>
              <a:rPr lang="en-GB" sz="1400" dirty="0" smtClean="0">
                <a:solidFill>
                  <a:srgbClr val="002060"/>
                </a:solidFill>
              </a:rPr>
              <a:t>This is our way of helping you keep active &amp; healthy as we go into lockdown once again. On the newsletter you will find loads of activities information to help you stay happy, healthy and harmonious during lockdown. We would love to see how you are finding different ways to stay active so please send any videos or pictures of your activities via the SHS PE Department Instagram account @</a:t>
            </a:r>
            <a:r>
              <a:rPr lang="en-GB" sz="1400" dirty="0" err="1" smtClean="0">
                <a:solidFill>
                  <a:srgbClr val="002060"/>
                </a:solidFill>
              </a:rPr>
              <a:t>shirleyhighpe</a:t>
            </a:r>
            <a:r>
              <a:rPr lang="en-GB" sz="1400" dirty="0">
                <a:solidFill>
                  <a:srgbClr val="002060"/>
                </a:solidFill>
              </a:rPr>
              <a:t> </a:t>
            </a:r>
            <a:endParaRPr lang="en-GB" sz="1400" dirty="0" smtClean="0">
              <a:solidFill>
                <a:srgbClr val="002060"/>
              </a:solidFill>
            </a:endParaRPr>
          </a:p>
        </p:txBody>
      </p:sp>
      <p:sp>
        <p:nvSpPr>
          <p:cNvPr id="30" name="Rectangle 29"/>
          <p:cNvSpPr/>
          <p:nvPr/>
        </p:nvSpPr>
        <p:spPr>
          <a:xfrm>
            <a:off x="7416716" y="836683"/>
            <a:ext cx="4640420" cy="244108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r>
              <a:rPr lang="en-GB" b="1" dirty="0" smtClean="0">
                <a:solidFill>
                  <a:srgbClr val="002060"/>
                </a:solidFill>
              </a:rPr>
              <a:t>MINDFUL MOMENTS</a:t>
            </a:r>
          </a:p>
          <a:p>
            <a:endParaRPr lang="en-GB" b="1" dirty="0">
              <a:solidFill>
                <a:srgbClr val="002060"/>
              </a:solidFill>
            </a:endParaRPr>
          </a:p>
          <a:p>
            <a:endParaRPr lang="en-GB" b="1" dirty="0" smtClean="0">
              <a:solidFill>
                <a:srgbClr val="002060"/>
              </a:solidFill>
            </a:endParaRPr>
          </a:p>
          <a:p>
            <a:endParaRPr lang="en-GB" b="1" dirty="0">
              <a:solidFill>
                <a:srgbClr val="002060"/>
              </a:solidFill>
            </a:endParaRPr>
          </a:p>
          <a:p>
            <a:endParaRPr lang="en-GB" b="1" dirty="0" smtClean="0">
              <a:solidFill>
                <a:srgbClr val="002060"/>
              </a:solidFill>
            </a:endParaRPr>
          </a:p>
          <a:p>
            <a:endParaRPr lang="en-GB" b="1" dirty="0">
              <a:solidFill>
                <a:srgbClr val="002060"/>
              </a:solidFill>
            </a:endParaRPr>
          </a:p>
          <a:p>
            <a:pPr algn="ctr"/>
            <a:r>
              <a:rPr lang="en-GB" sz="1400" dirty="0" smtClean="0">
                <a:solidFill>
                  <a:srgbClr val="002060"/>
                </a:solidFill>
                <a:hlinkClick r:id="rId7"/>
              </a:rPr>
              <a:t>10 Minute Meditation to     help you sleep</a:t>
            </a:r>
            <a:endParaRPr lang="en-GB" sz="1400" dirty="0" smtClean="0">
              <a:solidFill>
                <a:srgbClr val="002060"/>
              </a:solidFill>
            </a:endParaRPr>
          </a:p>
          <a:p>
            <a:pPr algn="ctr"/>
            <a:endParaRPr lang="en-GB" sz="1400" dirty="0">
              <a:solidFill>
                <a:srgbClr val="002060"/>
              </a:solidFill>
            </a:endParaRPr>
          </a:p>
          <a:p>
            <a:pPr algn="ctr"/>
            <a:r>
              <a:rPr lang="en-GB" sz="1400" dirty="0" smtClean="0">
                <a:solidFill>
                  <a:srgbClr val="002060"/>
                </a:solidFill>
              </a:rPr>
              <a:t>   </a:t>
            </a:r>
            <a:r>
              <a:rPr lang="en-GB" b="1" dirty="0" smtClean="0">
                <a:solidFill>
                  <a:srgbClr val="002060"/>
                </a:solidFill>
              </a:rPr>
              <a:t>TAKE SOME TIME OUT FOR YOURSELF</a:t>
            </a:r>
          </a:p>
          <a:p>
            <a:pPr algn="ctr"/>
            <a:endParaRPr lang="en-GB" b="1" dirty="0" smtClean="0">
              <a:solidFill>
                <a:srgbClr val="002060"/>
              </a:solidFill>
            </a:endParaRPr>
          </a:p>
          <a:p>
            <a:pPr algn="ctr"/>
            <a:endParaRPr lang="en-GB" sz="1400" b="1" dirty="0" smtClean="0">
              <a:solidFill>
                <a:srgbClr val="002060"/>
              </a:solidFill>
            </a:endParaRPr>
          </a:p>
          <a:p>
            <a:pPr algn="ctr"/>
            <a:endParaRPr lang="en-GB" sz="1400" b="1" dirty="0">
              <a:solidFill>
                <a:srgbClr val="002060"/>
              </a:solidFill>
            </a:endParaRPr>
          </a:p>
          <a:p>
            <a:pPr algn="ctr"/>
            <a:endParaRPr lang="en-GB" sz="1400" b="1" dirty="0">
              <a:solidFill>
                <a:srgbClr val="002060"/>
              </a:solidFill>
            </a:endParaRPr>
          </a:p>
          <a:p>
            <a:pPr algn="ctr"/>
            <a:endParaRPr lang="en-GB" sz="1400" dirty="0" smtClean="0">
              <a:solidFill>
                <a:srgbClr val="002060"/>
              </a:solidFill>
            </a:endParaRPr>
          </a:p>
          <a:p>
            <a:pPr algn="ctr"/>
            <a:r>
              <a:rPr lang="en-GB" sz="1400" dirty="0" smtClean="0">
                <a:solidFill>
                  <a:srgbClr val="002060"/>
                </a:solidFill>
              </a:rPr>
              <a:t>       </a:t>
            </a:r>
            <a:r>
              <a:rPr lang="en-GB" sz="1400" dirty="0" smtClean="0">
                <a:solidFill>
                  <a:srgbClr val="002060"/>
                </a:solidFill>
                <a:hlinkClick r:id="rId8"/>
              </a:rPr>
              <a:t>Mindfulness Exercise               for Kids</a:t>
            </a:r>
            <a:endParaRPr lang="en-GB" sz="1400" dirty="0">
              <a:solidFill>
                <a:srgbClr val="002060"/>
              </a:solidFill>
            </a:endParaRPr>
          </a:p>
        </p:txBody>
      </p:sp>
      <p:sp>
        <p:nvSpPr>
          <p:cNvPr id="31" name="Rectangle 30"/>
          <p:cNvSpPr/>
          <p:nvPr/>
        </p:nvSpPr>
        <p:spPr>
          <a:xfrm>
            <a:off x="7416716" y="3414248"/>
            <a:ext cx="4640420" cy="24894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b="1" dirty="0" smtClean="0">
                <a:solidFill>
                  <a:srgbClr val="002060"/>
                </a:solidFill>
              </a:rPr>
              <a:t>PE UPDATES &amp; CHALLENGE</a:t>
            </a:r>
            <a:endParaRPr lang="en-GB" dirty="0" smtClean="0">
              <a:solidFill>
                <a:srgbClr val="002060"/>
              </a:solidFill>
            </a:endParaRPr>
          </a:p>
          <a:p>
            <a:r>
              <a:rPr lang="en-GB" dirty="0" smtClean="0">
                <a:solidFill>
                  <a:srgbClr val="002060"/>
                </a:solidFill>
              </a:rPr>
              <a:t>Make sure you follow the SHS</a:t>
            </a:r>
          </a:p>
          <a:p>
            <a:r>
              <a:rPr lang="en-GB" dirty="0" smtClean="0">
                <a:solidFill>
                  <a:srgbClr val="002060"/>
                </a:solidFill>
              </a:rPr>
              <a:t>PE Dept. Instagram account to</a:t>
            </a:r>
          </a:p>
          <a:p>
            <a:r>
              <a:rPr lang="en-GB" dirty="0" smtClean="0">
                <a:solidFill>
                  <a:srgbClr val="002060"/>
                </a:solidFill>
              </a:rPr>
              <a:t>ensure that you are up to </a:t>
            </a:r>
          </a:p>
          <a:p>
            <a:r>
              <a:rPr lang="en-GB" dirty="0" smtClean="0">
                <a:solidFill>
                  <a:srgbClr val="002060"/>
                </a:solidFill>
              </a:rPr>
              <a:t>date with all latest news, </a:t>
            </a:r>
          </a:p>
          <a:p>
            <a:r>
              <a:rPr lang="en-GB" dirty="0" smtClean="0">
                <a:solidFill>
                  <a:srgbClr val="002060"/>
                </a:solidFill>
              </a:rPr>
              <a:t>events and challenges that         </a:t>
            </a:r>
            <a:r>
              <a:rPr lang="en-GB" b="1" i="1" dirty="0">
                <a:solidFill>
                  <a:srgbClr val="002060"/>
                </a:solidFill>
                <a:hlinkClick r:id="rId9"/>
              </a:rPr>
              <a:t>@</a:t>
            </a:r>
            <a:r>
              <a:rPr lang="en-GB" b="1" i="1" dirty="0" err="1">
                <a:solidFill>
                  <a:srgbClr val="002060"/>
                </a:solidFill>
                <a:hlinkClick r:id="rId9"/>
              </a:rPr>
              <a:t>shirleyhighpe</a:t>
            </a:r>
            <a:endParaRPr lang="en-GB" b="1" i="1" dirty="0">
              <a:solidFill>
                <a:srgbClr val="002060"/>
              </a:solidFill>
            </a:endParaRPr>
          </a:p>
          <a:p>
            <a:r>
              <a:rPr lang="en-GB" dirty="0" smtClean="0">
                <a:solidFill>
                  <a:srgbClr val="002060"/>
                </a:solidFill>
              </a:rPr>
              <a:t>we will be setting for you to complete at home.</a:t>
            </a:r>
          </a:p>
          <a:p>
            <a:pPr algn="ctr"/>
            <a:r>
              <a:rPr lang="en-GB" b="1" i="1" dirty="0" smtClean="0">
                <a:solidFill>
                  <a:srgbClr val="002060"/>
                </a:solidFill>
              </a:rPr>
              <a:t>Click on the link above to visit &amp; follow!</a:t>
            </a:r>
            <a:endParaRPr lang="en-GB" b="1" i="1" dirty="0"/>
          </a:p>
        </p:txBody>
      </p:sp>
      <p:sp>
        <p:nvSpPr>
          <p:cNvPr id="33" name="Rectangle 32"/>
          <p:cNvSpPr/>
          <p:nvPr/>
        </p:nvSpPr>
        <p:spPr>
          <a:xfrm>
            <a:off x="141682" y="3418449"/>
            <a:ext cx="4754879" cy="245996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algn="ctr"/>
            <a:r>
              <a:rPr lang="en-GB" b="1" dirty="0" smtClean="0">
                <a:solidFill>
                  <a:srgbClr val="002060"/>
                </a:solidFill>
              </a:rPr>
              <a:t>LITERACY CORNER - </a:t>
            </a:r>
          </a:p>
          <a:p>
            <a:endParaRPr lang="en-GB" sz="1600" dirty="0" smtClean="0">
              <a:solidFill>
                <a:srgbClr val="002060"/>
              </a:solidFill>
            </a:endParaRPr>
          </a:p>
          <a:p>
            <a:r>
              <a:rPr lang="en-GB" sz="1600" dirty="0" smtClean="0">
                <a:solidFill>
                  <a:srgbClr val="002060"/>
                </a:solidFill>
              </a:rPr>
              <a:t>            ARTICLE 1</a:t>
            </a:r>
          </a:p>
          <a:p>
            <a:endParaRPr lang="en-GB" sz="1600" dirty="0" smtClean="0">
              <a:solidFill>
                <a:srgbClr val="002060"/>
              </a:solidFill>
            </a:endParaRPr>
          </a:p>
          <a:p>
            <a:endParaRPr lang="en-GB" sz="1600" dirty="0" smtClean="0">
              <a:solidFill>
                <a:srgbClr val="002060"/>
              </a:solidFill>
            </a:endParaRPr>
          </a:p>
          <a:p>
            <a:pPr algn="ctr"/>
            <a:endParaRPr lang="en-GB" sz="1400" i="1" dirty="0" smtClean="0">
              <a:solidFill>
                <a:srgbClr val="002060"/>
              </a:solidFill>
            </a:endParaRPr>
          </a:p>
          <a:p>
            <a:pPr algn="ctr"/>
            <a:r>
              <a:rPr lang="en-GB" sz="1400" i="1" dirty="0" smtClean="0">
                <a:solidFill>
                  <a:srgbClr val="002060"/>
                </a:solidFill>
                <a:hlinkClick r:id="rId10"/>
              </a:rPr>
              <a:t>How to work out at home without equipment</a:t>
            </a:r>
            <a:endParaRPr lang="en-GB" sz="1400" i="1" dirty="0" smtClean="0">
              <a:solidFill>
                <a:srgbClr val="002060"/>
              </a:solidFill>
            </a:endParaRPr>
          </a:p>
          <a:p>
            <a:pPr algn="ctr"/>
            <a:endParaRPr lang="en-GB" sz="1400" i="1" dirty="0">
              <a:solidFill>
                <a:srgbClr val="002060"/>
              </a:solidFill>
            </a:endParaRPr>
          </a:p>
          <a:p>
            <a:pPr algn="ctr"/>
            <a:endParaRPr lang="en-GB" sz="1400" i="1" dirty="0" smtClean="0">
              <a:solidFill>
                <a:srgbClr val="002060"/>
              </a:solidFill>
            </a:endParaRPr>
          </a:p>
          <a:p>
            <a:pPr algn="ctr"/>
            <a:r>
              <a:rPr lang="en-GB" b="1" dirty="0">
                <a:solidFill>
                  <a:srgbClr val="002060"/>
                </a:solidFill>
              </a:rPr>
              <a:t>A</a:t>
            </a:r>
            <a:r>
              <a:rPr lang="en-GB" b="1" dirty="0" smtClean="0">
                <a:solidFill>
                  <a:srgbClr val="002060"/>
                </a:solidFill>
              </a:rPr>
              <a:t>RTICLES OF THE WEEK</a:t>
            </a:r>
            <a:endParaRPr lang="en-GB" b="1" dirty="0">
              <a:solidFill>
                <a:srgbClr val="002060"/>
              </a:solidFill>
            </a:endParaRPr>
          </a:p>
          <a:p>
            <a:pPr algn="ctr"/>
            <a:endParaRPr lang="en-GB" sz="1400" i="1" dirty="0" smtClean="0">
              <a:solidFill>
                <a:srgbClr val="002060"/>
              </a:solidFill>
            </a:endParaRPr>
          </a:p>
          <a:p>
            <a:pPr algn="ctr"/>
            <a:r>
              <a:rPr lang="en-GB" sz="1400" dirty="0" smtClean="0">
                <a:solidFill>
                  <a:srgbClr val="002060"/>
                </a:solidFill>
              </a:rPr>
              <a:t>     </a:t>
            </a:r>
            <a:r>
              <a:rPr lang="en-GB" sz="1600" dirty="0" smtClean="0">
                <a:solidFill>
                  <a:srgbClr val="002060"/>
                </a:solidFill>
              </a:rPr>
              <a:t>ARTICLE 2</a:t>
            </a:r>
            <a:endParaRPr lang="en-GB" sz="1400" i="1" dirty="0">
              <a:solidFill>
                <a:srgbClr val="002060"/>
              </a:solidFill>
            </a:endParaRPr>
          </a:p>
          <a:p>
            <a:pPr algn="ctr"/>
            <a:endParaRPr lang="en-GB" sz="1400" i="1" dirty="0" smtClean="0">
              <a:solidFill>
                <a:srgbClr val="002060"/>
              </a:solidFill>
            </a:endParaRPr>
          </a:p>
          <a:p>
            <a:pPr algn="ctr"/>
            <a:endParaRPr lang="en-GB" sz="1400" i="1" dirty="0" smtClean="0">
              <a:solidFill>
                <a:srgbClr val="002060"/>
              </a:solidFill>
            </a:endParaRPr>
          </a:p>
          <a:p>
            <a:pPr algn="ctr"/>
            <a:endParaRPr lang="en-GB" sz="1400" i="1" dirty="0">
              <a:solidFill>
                <a:srgbClr val="002060"/>
              </a:solidFill>
            </a:endParaRPr>
          </a:p>
          <a:p>
            <a:pPr algn="ctr"/>
            <a:r>
              <a:rPr lang="en-GB" sz="1400" i="1" dirty="0" smtClean="0">
                <a:solidFill>
                  <a:srgbClr val="002060"/>
                </a:solidFill>
                <a:hlinkClick r:id="rId11"/>
              </a:rPr>
              <a:t>Story of Olympic athlete who had to flee the Nazis &amp; Soviet Union in order to compete</a:t>
            </a:r>
            <a:endParaRPr lang="en-GB" sz="1400" i="1" dirty="0">
              <a:solidFill>
                <a:srgbClr val="002060"/>
              </a:solidFill>
            </a:endParaRPr>
          </a:p>
        </p:txBody>
      </p:sp>
      <p:pic>
        <p:nvPicPr>
          <p:cNvPr id="1026" name="Picture 2" descr="The 100 Most Inspirational Sports Quotes Of All Time"/>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7509" y="4217678"/>
            <a:ext cx="2242148" cy="168599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25 All-Time Best Inspirational Sports Quotes To Get You Going"/>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37508" y="836683"/>
            <a:ext cx="2298955" cy="129914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8" name="Picture 7">
            <a:hlinkClick r:id="rId10"/>
          </p:cNvPr>
          <p:cNvPicPr>
            <a:picLocks noChangeAspect="1"/>
          </p:cNvPicPr>
          <p:nvPr/>
        </p:nvPicPr>
        <p:blipFill>
          <a:blip r:embed="rId14"/>
          <a:stretch>
            <a:fillRect/>
          </a:stretch>
        </p:blipFill>
        <p:spPr>
          <a:xfrm>
            <a:off x="754951" y="4231647"/>
            <a:ext cx="1030202" cy="525472"/>
          </a:xfrm>
          <a:prstGeom prst="rect">
            <a:avLst/>
          </a:prstGeom>
        </p:spPr>
      </p:pic>
      <p:pic>
        <p:nvPicPr>
          <p:cNvPr id="9" name="Picture 8">
            <a:hlinkClick r:id="rId11"/>
          </p:cNvPr>
          <p:cNvPicPr>
            <a:picLocks noChangeAspect="1"/>
          </p:cNvPicPr>
          <p:nvPr/>
        </p:nvPicPr>
        <p:blipFill>
          <a:blip r:embed="rId15"/>
          <a:stretch>
            <a:fillRect/>
          </a:stretch>
        </p:blipFill>
        <p:spPr>
          <a:xfrm>
            <a:off x="3165403" y="4239462"/>
            <a:ext cx="1303897" cy="518417"/>
          </a:xfrm>
          <a:prstGeom prst="rect">
            <a:avLst/>
          </a:prstGeom>
        </p:spPr>
      </p:pic>
      <p:pic>
        <p:nvPicPr>
          <p:cNvPr id="11" name="Picture 10"/>
          <p:cNvPicPr>
            <a:picLocks noChangeAspect="1"/>
          </p:cNvPicPr>
          <p:nvPr/>
        </p:nvPicPr>
        <p:blipFill>
          <a:blip r:embed="rId16"/>
          <a:stretch>
            <a:fillRect/>
          </a:stretch>
        </p:blipFill>
        <p:spPr>
          <a:xfrm>
            <a:off x="1949233" y="3751905"/>
            <a:ext cx="1079111" cy="1079111"/>
          </a:xfrm>
          <a:prstGeom prst="rect">
            <a:avLst/>
          </a:prstGeom>
        </p:spPr>
      </p:pic>
      <p:pic>
        <p:nvPicPr>
          <p:cNvPr id="13" name="Picture 12">
            <a:hlinkClick r:id="rId7"/>
          </p:cNvPr>
          <p:cNvPicPr>
            <a:picLocks noChangeAspect="1"/>
          </p:cNvPicPr>
          <p:nvPr/>
        </p:nvPicPr>
        <p:blipFill>
          <a:blip r:embed="rId17"/>
          <a:stretch>
            <a:fillRect/>
          </a:stretch>
        </p:blipFill>
        <p:spPr>
          <a:xfrm>
            <a:off x="7647306" y="1521426"/>
            <a:ext cx="1839794" cy="1045866"/>
          </a:xfrm>
          <a:prstGeom prst="rect">
            <a:avLst/>
          </a:prstGeom>
        </p:spPr>
      </p:pic>
      <p:pic>
        <p:nvPicPr>
          <p:cNvPr id="35" name="Picture 34">
            <a:hlinkClick r:id="rId8"/>
          </p:cNvPr>
          <p:cNvPicPr>
            <a:picLocks noChangeAspect="1"/>
          </p:cNvPicPr>
          <p:nvPr/>
        </p:nvPicPr>
        <p:blipFill>
          <a:blip r:embed="rId18"/>
          <a:stretch>
            <a:fillRect/>
          </a:stretch>
        </p:blipFill>
        <p:spPr>
          <a:xfrm>
            <a:off x="10057760" y="1487820"/>
            <a:ext cx="1890169" cy="1079472"/>
          </a:xfrm>
          <a:prstGeom prst="rect">
            <a:avLst/>
          </a:prstGeom>
        </p:spPr>
      </p:pic>
      <p:sp>
        <p:nvSpPr>
          <p:cNvPr id="36" name="Rectangle 35"/>
          <p:cNvSpPr/>
          <p:nvPr/>
        </p:nvSpPr>
        <p:spPr>
          <a:xfrm>
            <a:off x="801459" y="-86646"/>
            <a:ext cx="8506615" cy="923330"/>
          </a:xfrm>
          <a:prstGeom prst="rect">
            <a:avLst/>
          </a:prstGeom>
        </p:spPr>
        <p:txBody>
          <a:bodyPr wrap="square">
            <a:spAutoFit/>
          </a:bodyPr>
          <a:lstStyle/>
          <a:p>
            <a:pPr algn="ctr"/>
            <a:r>
              <a:rPr lang="en-GB" sz="5400" b="1" dirty="0" smtClean="0">
                <a:solidFill>
                  <a:srgbClr val="002060"/>
                </a:solidFill>
              </a:rPr>
              <a:t>SHS PE NEWSLETTER: </a:t>
            </a:r>
            <a:r>
              <a:rPr lang="en-GB" sz="5400" dirty="0" smtClean="0">
                <a:solidFill>
                  <a:srgbClr val="002060"/>
                </a:solidFill>
              </a:rPr>
              <a:t>ISSUE 1</a:t>
            </a:r>
            <a:endParaRPr lang="en-GB" sz="6000" dirty="0">
              <a:solidFill>
                <a:srgbClr val="002060"/>
              </a:solidFill>
            </a:endParaRPr>
          </a:p>
        </p:txBody>
      </p:sp>
      <p:pic>
        <p:nvPicPr>
          <p:cNvPr id="1030" name="Picture 6" descr="Instagram by the Numbers (2021): Stats, Demographics &amp; Fun Facts">
            <a:hlinkClick r:id="rId9"/>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05857" y="3599837"/>
            <a:ext cx="1263619" cy="1263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0">
            <a:duotone>
              <a:schemeClr val="accent3">
                <a:shade val="45000"/>
                <a:satMod val="135000"/>
              </a:schemeClr>
              <a:prstClr val="white"/>
            </a:duotone>
          </a:blip>
          <a:stretch>
            <a:fillRect/>
          </a:stretch>
        </p:blipFill>
        <p:spPr>
          <a:xfrm>
            <a:off x="3376246" y="5944349"/>
            <a:ext cx="7861421" cy="849178"/>
          </a:xfrm>
          <a:prstGeom prst="rect">
            <a:avLst/>
          </a:prstGeom>
        </p:spPr>
      </p:pic>
      <p:pic>
        <p:nvPicPr>
          <p:cNvPr id="3" name="Picture 2"/>
          <p:cNvPicPr>
            <a:picLocks noChangeAspect="1"/>
          </p:cNvPicPr>
          <p:nvPr/>
        </p:nvPicPr>
        <p:blipFill>
          <a:blip r:embed="rId21"/>
          <a:stretch>
            <a:fillRect/>
          </a:stretch>
        </p:blipFill>
        <p:spPr>
          <a:xfrm>
            <a:off x="9500543" y="1245526"/>
            <a:ext cx="557217" cy="1724489"/>
          </a:xfrm>
          <a:prstGeom prst="rect">
            <a:avLst/>
          </a:prstGeom>
        </p:spPr>
      </p:pic>
    </p:spTree>
    <p:extLst>
      <p:ext uri="{BB962C8B-B14F-4D97-AF65-F5344CB8AC3E}">
        <p14:creationId xmlns:p14="http://schemas.microsoft.com/office/powerpoint/2010/main" val="82079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9372550" y="40161"/>
            <a:ext cx="2684586" cy="257144"/>
          </a:xfrm>
          <a:prstGeom prst="rect">
            <a:avLst/>
          </a:prstGeom>
        </p:spPr>
      </p:pic>
      <p:pic>
        <p:nvPicPr>
          <p:cNvPr id="17" name="Picture 16"/>
          <p:cNvPicPr>
            <a:picLocks noChangeAspect="1"/>
          </p:cNvPicPr>
          <p:nvPr/>
        </p:nvPicPr>
        <p:blipFill>
          <a:blip r:embed="rId3"/>
          <a:stretch>
            <a:fillRect/>
          </a:stretch>
        </p:blipFill>
        <p:spPr>
          <a:xfrm>
            <a:off x="9871410" y="328541"/>
            <a:ext cx="2185726" cy="241715"/>
          </a:xfrm>
          <a:prstGeom prst="rect">
            <a:avLst/>
          </a:prstGeom>
        </p:spPr>
      </p:pic>
      <p:pic>
        <p:nvPicPr>
          <p:cNvPr id="18" name="Picture 17"/>
          <p:cNvPicPr>
            <a:picLocks noChangeAspect="1"/>
          </p:cNvPicPr>
          <p:nvPr/>
        </p:nvPicPr>
        <p:blipFill>
          <a:blip r:embed="rId4"/>
          <a:stretch>
            <a:fillRect/>
          </a:stretch>
        </p:blipFill>
        <p:spPr>
          <a:xfrm>
            <a:off x="11002845" y="607258"/>
            <a:ext cx="1054291" cy="200572"/>
          </a:xfrm>
          <a:prstGeom prst="rect">
            <a:avLst/>
          </a:prstGeom>
        </p:spPr>
      </p:pic>
      <p:sp>
        <p:nvSpPr>
          <p:cNvPr id="15" name="Flowchart: Preparation 14"/>
          <p:cNvSpPr/>
          <p:nvPr/>
        </p:nvSpPr>
        <p:spPr>
          <a:xfrm>
            <a:off x="4804840" y="2291391"/>
            <a:ext cx="2507092" cy="1851135"/>
          </a:xfrm>
          <a:prstGeom prst="flowChartPreparation">
            <a:avLst/>
          </a:prstGeom>
          <a:solidFill>
            <a:srgbClr val="F4EA68"/>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GB" b="1" dirty="0">
              <a:solidFill>
                <a:srgbClr val="002060"/>
              </a:solidFill>
            </a:endParaRPr>
          </a:p>
        </p:txBody>
      </p:sp>
      <p:sp>
        <p:nvSpPr>
          <p:cNvPr id="19" name="Flowchart: Preparation 18"/>
          <p:cNvSpPr/>
          <p:nvPr/>
        </p:nvSpPr>
        <p:spPr>
          <a:xfrm>
            <a:off x="4934835" y="2386792"/>
            <a:ext cx="2232974" cy="1660334"/>
          </a:xfrm>
          <a:prstGeom prst="flowChartPreparation">
            <a:avLst/>
          </a:prstGeom>
          <a:solidFill>
            <a:schemeClr val="bg1"/>
          </a:solidFill>
          <a:ln w="38100">
            <a:solidFill>
              <a:srgbClr val="00206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GB" sz="2400" b="1" dirty="0" smtClean="0">
                <a:solidFill>
                  <a:srgbClr val="002060"/>
                </a:solidFill>
              </a:rPr>
              <a:t> </a:t>
            </a:r>
            <a:r>
              <a:rPr lang="en-GB" sz="2400" b="1" dirty="0">
                <a:solidFill>
                  <a:srgbClr val="002060"/>
                </a:solidFill>
              </a:rPr>
              <a:t>JANUARY 2021</a:t>
            </a:r>
            <a:endParaRPr lang="en-GB" sz="2800" b="1" dirty="0">
              <a:solidFill>
                <a:srgbClr val="00206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74" y="-23260"/>
            <a:ext cx="830474" cy="830474"/>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5414" y="6041414"/>
            <a:ext cx="816585" cy="816585"/>
          </a:xfrm>
          <a:prstGeom prst="rect">
            <a:avLst/>
          </a:prstGeom>
        </p:spPr>
      </p:pic>
      <p:sp>
        <p:nvSpPr>
          <p:cNvPr id="4" name="Rectangle 3"/>
          <p:cNvSpPr/>
          <p:nvPr/>
        </p:nvSpPr>
        <p:spPr>
          <a:xfrm>
            <a:off x="165242" y="781438"/>
            <a:ext cx="4608339" cy="516685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rgbClr val="002060"/>
                </a:solidFill>
              </a:rPr>
              <a:t>SPORTING CAREERS  </a:t>
            </a:r>
            <a:r>
              <a:rPr lang="en-GB" sz="1000" dirty="0" smtClean="0">
                <a:solidFill>
                  <a:srgbClr val="002060"/>
                </a:solidFill>
              </a:rPr>
              <a:t>(Click on the image for more information</a:t>
            </a:r>
            <a:r>
              <a:rPr lang="en-GB" sz="1000" b="1" dirty="0" smtClean="0">
                <a:solidFill>
                  <a:srgbClr val="002060"/>
                </a:solidFill>
              </a:rPr>
              <a:t>)</a:t>
            </a:r>
          </a:p>
        </p:txBody>
      </p:sp>
      <p:sp>
        <p:nvSpPr>
          <p:cNvPr id="36" name="Rectangle 35"/>
          <p:cNvSpPr/>
          <p:nvPr/>
        </p:nvSpPr>
        <p:spPr>
          <a:xfrm>
            <a:off x="801459" y="0"/>
            <a:ext cx="8506615" cy="923330"/>
          </a:xfrm>
          <a:prstGeom prst="rect">
            <a:avLst/>
          </a:prstGeom>
        </p:spPr>
        <p:txBody>
          <a:bodyPr wrap="square">
            <a:spAutoFit/>
          </a:bodyPr>
          <a:lstStyle/>
          <a:p>
            <a:pPr algn="ctr"/>
            <a:r>
              <a:rPr lang="en-GB" sz="5400" b="1" dirty="0" smtClean="0">
                <a:solidFill>
                  <a:srgbClr val="002060"/>
                </a:solidFill>
              </a:rPr>
              <a:t>SHS PE NEWSLETTER: </a:t>
            </a:r>
            <a:r>
              <a:rPr lang="en-GB" sz="5400" dirty="0" smtClean="0">
                <a:solidFill>
                  <a:srgbClr val="002060"/>
                </a:solidFill>
              </a:rPr>
              <a:t>ISSUE 1</a:t>
            </a:r>
            <a:endParaRPr lang="en-GB" sz="6000" dirty="0">
              <a:solidFill>
                <a:srgbClr val="002060"/>
              </a:solidFill>
            </a:endParaRPr>
          </a:p>
        </p:txBody>
      </p:sp>
      <p:pic>
        <p:nvPicPr>
          <p:cNvPr id="3" name="Picture 2">
            <a:hlinkClick r:id="rId7"/>
          </p:cNvPr>
          <p:cNvPicPr>
            <a:picLocks noChangeAspect="1"/>
          </p:cNvPicPr>
          <p:nvPr/>
        </p:nvPicPr>
        <p:blipFill>
          <a:blip r:embed="rId8"/>
          <a:stretch>
            <a:fillRect/>
          </a:stretch>
        </p:blipFill>
        <p:spPr>
          <a:xfrm>
            <a:off x="301942" y="1048581"/>
            <a:ext cx="4334937" cy="2439936"/>
          </a:xfrm>
          <a:prstGeom prst="rect">
            <a:avLst/>
          </a:prstGeom>
        </p:spPr>
      </p:pic>
      <p:pic>
        <p:nvPicPr>
          <p:cNvPr id="5" name="Picture 4">
            <a:hlinkClick r:id="rId9"/>
          </p:cNvPr>
          <p:cNvPicPr>
            <a:picLocks noChangeAspect="1"/>
          </p:cNvPicPr>
          <p:nvPr/>
        </p:nvPicPr>
        <p:blipFill>
          <a:blip r:embed="rId10"/>
          <a:stretch>
            <a:fillRect/>
          </a:stretch>
        </p:blipFill>
        <p:spPr>
          <a:xfrm>
            <a:off x="301942" y="3468289"/>
            <a:ext cx="4334937" cy="2445475"/>
          </a:xfrm>
          <a:prstGeom prst="rect">
            <a:avLst/>
          </a:prstGeom>
        </p:spPr>
      </p:pic>
      <p:sp>
        <p:nvSpPr>
          <p:cNvPr id="20" name="TextBox 19"/>
          <p:cNvSpPr txBox="1"/>
          <p:nvPr/>
        </p:nvSpPr>
        <p:spPr>
          <a:xfrm>
            <a:off x="0" y="6006883"/>
            <a:ext cx="3376246" cy="830997"/>
          </a:xfrm>
          <a:prstGeom prst="rect">
            <a:avLst/>
          </a:prstGeom>
          <a:noFill/>
        </p:spPr>
        <p:txBody>
          <a:bodyPr wrap="square" rtlCol="0">
            <a:spAutoFit/>
          </a:bodyPr>
          <a:lstStyle/>
          <a:p>
            <a:r>
              <a:rPr lang="en-GB" sz="2400" b="1" dirty="0" smtClean="0">
                <a:solidFill>
                  <a:schemeClr val="tx2">
                    <a:lumMod val="50000"/>
                  </a:schemeClr>
                </a:solidFill>
                <a:latin typeface="+mj-lt"/>
              </a:rPr>
              <a:t>PHYSICAL </a:t>
            </a:r>
            <a:r>
              <a:rPr lang="en-GB" sz="2400" b="1" dirty="0" smtClean="0">
                <a:solidFill>
                  <a:srgbClr val="FFC000"/>
                </a:solidFill>
                <a:latin typeface="+mj-lt"/>
              </a:rPr>
              <a:t>EDUCATION</a:t>
            </a:r>
            <a:r>
              <a:rPr lang="en-GB" sz="2400" b="1" dirty="0" smtClean="0">
                <a:solidFill>
                  <a:schemeClr val="tx2">
                    <a:lumMod val="50000"/>
                  </a:schemeClr>
                </a:solidFill>
                <a:latin typeface="+mj-lt"/>
              </a:rPr>
              <a:t> </a:t>
            </a:r>
            <a:r>
              <a:rPr lang="en-GB" sz="2400" dirty="0" smtClean="0">
                <a:solidFill>
                  <a:schemeClr val="tx2">
                    <a:lumMod val="50000"/>
                  </a:schemeClr>
                </a:solidFill>
                <a:latin typeface="+mj-lt"/>
              </a:rPr>
              <a:t>DEPARTMENT</a:t>
            </a:r>
            <a:endParaRPr lang="en-GB" sz="2400" dirty="0">
              <a:solidFill>
                <a:schemeClr val="tx2">
                  <a:lumMod val="50000"/>
                </a:schemeClr>
              </a:solidFill>
              <a:latin typeface="+mj-lt"/>
            </a:endParaRPr>
          </a:p>
        </p:txBody>
      </p:sp>
      <p:pic>
        <p:nvPicPr>
          <p:cNvPr id="10" name="Picture 9"/>
          <p:cNvPicPr>
            <a:picLocks noChangeAspect="1"/>
          </p:cNvPicPr>
          <p:nvPr/>
        </p:nvPicPr>
        <p:blipFill>
          <a:blip r:embed="rId11"/>
          <a:stretch>
            <a:fillRect/>
          </a:stretch>
        </p:blipFill>
        <p:spPr>
          <a:xfrm>
            <a:off x="3724516" y="1265859"/>
            <a:ext cx="801182" cy="790804"/>
          </a:xfrm>
          <a:prstGeom prst="rect">
            <a:avLst/>
          </a:prstGeom>
        </p:spPr>
      </p:pic>
      <p:sp>
        <p:nvSpPr>
          <p:cNvPr id="32" name="Rectangle 31"/>
          <p:cNvSpPr/>
          <p:nvPr/>
        </p:nvSpPr>
        <p:spPr>
          <a:xfrm>
            <a:off x="7416716" y="807711"/>
            <a:ext cx="4640420" cy="51180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rgbClr val="002060"/>
                </a:solidFill>
              </a:rPr>
              <a:t>WORKOUTS OF THE FORTNIGHT</a:t>
            </a:r>
          </a:p>
          <a:p>
            <a:r>
              <a:rPr lang="en-GB" sz="1400" b="1" dirty="0" smtClean="0">
                <a:solidFill>
                  <a:srgbClr val="002060"/>
                </a:solidFill>
                <a:hlinkClick r:id="rId12"/>
              </a:rPr>
              <a:t>20min HIIT Workout</a:t>
            </a:r>
            <a:r>
              <a:rPr lang="en-GB" sz="1400" b="1" dirty="0" smtClean="0">
                <a:solidFill>
                  <a:srgbClr val="002060"/>
                </a:solidFill>
              </a:rPr>
              <a:t>                          </a:t>
            </a:r>
            <a:r>
              <a:rPr lang="en-GB" sz="1400" b="1" dirty="0" smtClean="0">
                <a:solidFill>
                  <a:srgbClr val="002060"/>
                </a:solidFill>
                <a:hlinkClick r:id="rId13"/>
              </a:rPr>
              <a:t>30min Hip-Hop Workout</a:t>
            </a:r>
            <a:endParaRPr lang="en-GB" sz="1400" b="1" dirty="0" smtClean="0">
              <a:solidFill>
                <a:srgbClr val="002060"/>
              </a:solidFill>
            </a:endParaRPr>
          </a:p>
          <a:p>
            <a:endParaRPr lang="en-GB" sz="1600" b="1" dirty="0">
              <a:solidFill>
                <a:srgbClr val="002060"/>
              </a:solidFill>
            </a:endParaRPr>
          </a:p>
          <a:p>
            <a:endParaRPr lang="en-GB" sz="1600" b="1" dirty="0" smtClean="0">
              <a:solidFill>
                <a:srgbClr val="002060"/>
              </a:solidFill>
            </a:endParaRPr>
          </a:p>
          <a:p>
            <a:endParaRPr lang="en-GB" sz="1600" b="1" dirty="0">
              <a:solidFill>
                <a:srgbClr val="002060"/>
              </a:solidFill>
            </a:endParaRPr>
          </a:p>
          <a:p>
            <a:endParaRPr lang="en-GB" sz="1600" b="1" dirty="0" smtClean="0">
              <a:solidFill>
                <a:srgbClr val="002060"/>
              </a:solidFill>
            </a:endParaRPr>
          </a:p>
          <a:p>
            <a:endParaRPr lang="en-GB" sz="1600" b="1" dirty="0">
              <a:solidFill>
                <a:srgbClr val="002060"/>
              </a:solidFill>
            </a:endParaRPr>
          </a:p>
          <a:p>
            <a:endParaRPr lang="en-GB" sz="1600" b="1" dirty="0" smtClean="0">
              <a:solidFill>
                <a:srgbClr val="002060"/>
              </a:solidFill>
            </a:endParaRPr>
          </a:p>
          <a:p>
            <a:r>
              <a:rPr lang="en-GB" sz="1400" b="1" dirty="0" smtClean="0">
                <a:solidFill>
                  <a:srgbClr val="002060"/>
                </a:solidFill>
                <a:hlinkClick r:id="rId14"/>
              </a:rPr>
              <a:t>No Equipment Abs Workout</a:t>
            </a:r>
            <a:r>
              <a:rPr lang="en-GB" sz="1400" b="1" dirty="0" smtClean="0">
                <a:solidFill>
                  <a:srgbClr val="002060"/>
                </a:solidFill>
              </a:rPr>
              <a:t>                </a:t>
            </a:r>
            <a:r>
              <a:rPr lang="en-GB" sz="1400" b="1" dirty="0" smtClean="0">
                <a:solidFill>
                  <a:srgbClr val="002060"/>
                </a:solidFill>
                <a:hlinkClick r:id="rId15"/>
              </a:rPr>
              <a:t>20min Full-Body Yoga</a:t>
            </a:r>
            <a:endParaRPr lang="en-GB" sz="1400" b="1" dirty="0" smtClean="0">
              <a:solidFill>
                <a:srgbClr val="002060"/>
              </a:solidFill>
            </a:endParaRPr>
          </a:p>
          <a:p>
            <a:endParaRPr lang="en-GB" sz="1600" b="1" dirty="0">
              <a:solidFill>
                <a:srgbClr val="002060"/>
              </a:solidFill>
            </a:endParaRPr>
          </a:p>
          <a:p>
            <a:endParaRPr lang="en-GB" sz="1600" b="1" dirty="0" smtClean="0">
              <a:solidFill>
                <a:srgbClr val="002060"/>
              </a:solidFill>
            </a:endParaRPr>
          </a:p>
          <a:p>
            <a:endParaRPr lang="en-GB" sz="1600" b="1" dirty="0">
              <a:solidFill>
                <a:srgbClr val="002060"/>
              </a:solidFill>
            </a:endParaRPr>
          </a:p>
          <a:p>
            <a:endParaRPr lang="en-GB" sz="1600" b="1" dirty="0" smtClean="0">
              <a:solidFill>
                <a:srgbClr val="002060"/>
              </a:solidFill>
            </a:endParaRPr>
          </a:p>
          <a:p>
            <a:endParaRPr lang="en-GB" sz="1600" b="1" dirty="0">
              <a:solidFill>
                <a:srgbClr val="002060"/>
              </a:solidFill>
            </a:endParaRPr>
          </a:p>
          <a:p>
            <a:endParaRPr lang="en-GB" sz="1200" b="1" dirty="0" smtClean="0">
              <a:solidFill>
                <a:srgbClr val="002060"/>
              </a:solidFill>
            </a:endParaRPr>
          </a:p>
          <a:p>
            <a:r>
              <a:rPr lang="en-GB" sz="1400" b="1" dirty="0" smtClean="0">
                <a:solidFill>
                  <a:srgbClr val="002060"/>
                </a:solidFill>
                <a:hlinkClick r:id="rId16"/>
              </a:rPr>
              <a:t>20min Bodyweight Workout</a:t>
            </a:r>
            <a:r>
              <a:rPr lang="en-GB" sz="1400" b="1" dirty="0" smtClean="0">
                <a:solidFill>
                  <a:srgbClr val="002060"/>
                </a:solidFill>
              </a:rPr>
              <a:t>           </a:t>
            </a:r>
            <a:r>
              <a:rPr lang="en-GB" sz="1400" b="1" dirty="0" smtClean="0">
                <a:solidFill>
                  <a:srgbClr val="002060"/>
                </a:solidFill>
                <a:hlinkClick r:id="rId17"/>
              </a:rPr>
              <a:t>High School Musical HIIT</a:t>
            </a:r>
            <a:endParaRPr lang="en-GB" sz="1400" b="1" dirty="0">
              <a:solidFill>
                <a:srgbClr val="002060"/>
              </a:solidFill>
            </a:endParaRPr>
          </a:p>
          <a:p>
            <a:endParaRPr lang="en-GB" sz="1600" b="1" dirty="0" smtClean="0">
              <a:solidFill>
                <a:srgbClr val="002060"/>
              </a:solidFill>
            </a:endParaRPr>
          </a:p>
        </p:txBody>
      </p:sp>
      <p:pic>
        <p:nvPicPr>
          <p:cNvPr id="34" name="Picture 33">
            <a:hlinkClick r:id="rId12"/>
          </p:cNvPr>
          <p:cNvPicPr>
            <a:picLocks noChangeAspect="1"/>
          </p:cNvPicPr>
          <p:nvPr/>
        </p:nvPicPr>
        <p:blipFill>
          <a:blip r:embed="rId18"/>
          <a:stretch>
            <a:fillRect/>
          </a:stretch>
        </p:blipFill>
        <p:spPr>
          <a:xfrm>
            <a:off x="7532674" y="1433736"/>
            <a:ext cx="2033321" cy="1158221"/>
          </a:xfrm>
          <a:prstGeom prst="rect">
            <a:avLst/>
          </a:prstGeom>
        </p:spPr>
      </p:pic>
      <p:pic>
        <p:nvPicPr>
          <p:cNvPr id="37" name="Picture 36">
            <a:hlinkClick r:id="rId13"/>
          </p:cNvPr>
          <p:cNvPicPr>
            <a:picLocks noChangeAspect="1"/>
          </p:cNvPicPr>
          <p:nvPr/>
        </p:nvPicPr>
        <p:blipFill>
          <a:blip r:embed="rId19"/>
          <a:stretch>
            <a:fillRect/>
          </a:stretch>
        </p:blipFill>
        <p:spPr>
          <a:xfrm>
            <a:off x="9871410" y="1429799"/>
            <a:ext cx="2035537" cy="1162158"/>
          </a:xfrm>
          <a:prstGeom prst="rect">
            <a:avLst/>
          </a:prstGeom>
        </p:spPr>
      </p:pic>
      <p:pic>
        <p:nvPicPr>
          <p:cNvPr id="14" name="Picture 13">
            <a:hlinkClick r:id="rId14"/>
          </p:cNvPr>
          <p:cNvPicPr>
            <a:picLocks noChangeAspect="1"/>
          </p:cNvPicPr>
          <p:nvPr/>
        </p:nvPicPr>
        <p:blipFill>
          <a:blip r:embed="rId20"/>
          <a:stretch>
            <a:fillRect/>
          </a:stretch>
        </p:blipFill>
        <p:spPr>
          <a:xfrm>
            <a:off x="7532674" y="3092869"/>
            <a:ext cx="2042581" cy="1162158"/>
          </a:xfrm>
          <a:prstGeom prst="rect">
            <a:avLst/>
          </a:prstGeom>
        </p:spPr>
      </p:pic>
      <p:pic>
        <p:nvPicPr>
          <p:cNvPr id="21" name="Picture 20">
            <a:hlinkClick r:id="rId15"/>
          </p:cNvPr>
          <p:cNvPicPr>
            <a:picLocks noChangeAspect="1"/>
          </p:cNvPicPr>
          <p:nvPr/>
        </p:nvPicPr>
        <p:blipFill>
          <a:blip r:embed="rId21"/>
          <a:stretch>
            <a:fillRect/>
          </a:stretch>
        </p:blipFill>
        <p:spPr>
          <a:xfrm>
            <a:off x="9946504" y="3104913"/>
            <a:ext cx="2035537" cy="1150114"/>
          </a:xfrm>
          <a:prstGeom prst="rect">
            <a:avLst/>
          </a:prstGeom>
        </p:spPr>
      </p:pic>
      <p:pic>
        <p:nvPicPr>
          <p:cNvPr id="22" name="Picture 21">
            <a:hlinkClick r:id="rId16"/>
          </p:cNvPr>
          <p:cNvPicPr>
            <a:picLocks noChangeAspect="1"/>
          </p:cNvPicPr>
          <p:nvPr/>
        </p:nvPicPr>
        <p:blipFill>
          <a:blip r:embed="rId22"/>
          <a:stretch>
            <a:fillRect/>
          </a:stretch>
        </p:blipFill>
        <p:spPr>
          <a:xfrm>
            <a:off x="7532674" y="4738107"/>
            <a:ext cx="2033321" cy="1153157"/>
          </a:xfrm>
          <a:prstGeom prst="rect">
            <a:avLst/>
          </a:prstGeom>
        </p:spPr>
      </p:pic>
      <p:pic>
        <p:nvPicPr>
          <p:cNvPr id="23" name="Picture 22">
            <a:hlinkClick r:id="rId17"/>
          </p:cNvPr>
          <p:cNvPicPr>
            <a:picLocks noChangeAspect="1"/>
          </p:cNvPicPr>
          <p:nvPr/>
        </p:nvPicPr>
        <p:blipFill>
          <a:blip r:embed="rId23"/>
          <a:stretch>
            <a:fillRect/>
          </a:stretch>
        </p:blipFill>
        <p:spPr>
          <a:xfrm>
            <a:off x="9952672" y="4738107"/>
            <a:ext cx="2029369" cy="1156623"/>
          </a:xfrm>
          <a:prstGeom prst="rect">
            <a:avLst/>
          </a:prstGeom>
        </p:spPr>
      </p:pic>
      <p:pic>
        <p:nvPicPr>
          <p:cNvPr id="24" name="Picture 2" descr="50 Motivational Michael Jordan quotes with images | PixelsQuote.Net"/>
          <p:cNvPicPr>
            <a:picLocks noChangeAspect="1" noChangeArrowheads="1"/>
          </p:cNvPicPr>
          <p:nvPr/>
        </p:nvPicPr>
        <p:blipFill>
          <a:blip r:embed="rId2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9539" y="4244402"/>
            <a:ext cx="2419997" cy="16813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25 Michael Jordan Quotes For Guaranteed Success | Goalcast"/>
          <p:cNvPicPr>
            <a:picLocks noChangeAspect="1" noChangeArrowheads="1"/>
          </p:cNvPicPr>
          <p:nvPr/>
        </p:nvPicPr>
        <p:blipFill>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3452" y="807214"/>
            <a:ext cx="2559033" cy="13434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6">
            <a:duotone>
              <a:schemeClr val="accent3">
                <a:shade val="45000"/>
                <a:satMod val="135000"/>
              </a:schemeClr>
              <a:prstClr val="white"/>
            </a:duotone>
          </a:blip>
          <a:stretch>
            <a:fillRect/>
          </a:stretch>
        </p:blipFill>
        <p:spPr>
          <a:xfrm>
            <a:off x="3117866" y="5972351"/>
            <a:ext cx="8099885" cy="824589"/>
          </a:xfrm>
          <a:prstGeom prst="rect">
            <a:avLst/>
          </a:prstGeom>
        </p:spPr>
      </p:pic>
      <p:pic>
        <p:nvPicPr>
          <p:cNvPr id="6" name="Picture 5"/>
          <p:cNvPicPr>
            <a:picLocks noChangeAspect="1"/>
          </p:cNvPicPr>
          <p:nvPr/>
        </p:nvPicPr>
        <p:blipFill>
          <a:blip r:embed="rId27"/>
          <a:stretch>
            <a:fillRect/>
          </a:stretch>
        </p:blipFill>
        <p:spPr>
          <a:xfrm>
            <a:off x="3417167" y="3729884"/>
            <a:ext cx="929308" cy="883641"/>
          </a:xfrm>
          <a:prstGeom prst="rect">
            <a:avLst/>
          </a:prstGeom>
        </p:spPr>
      </p:pic>
    </p:spTree>
    <p:extLst>
      <p:ext uri="{BB962C8B-B14F-4D97-AF65-F5344CB8AC3E}">
        <p14:creationId xmlns:p14="http://schemas.microsoft.com/office/powerpoint/2010/main" val="319350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9372550" y="40161"/>
            <a:ext cx="2684586" cy="257144"/>
          </a:xfrm>
          <a:prstGeom prst="rect">
            <a:avLst/>
          </a:prstGeom>
        </p:spPr>
      </p:pic>
      <p:pic>
        <p:nvPicPr>
          <p:cNvPr id="17" name="Picture 16"/>
          <p:cNvPicPr>
            <a:picLocks noChangeAspect="1"/>
          </p:cNvPicPr>
          <p:nvPr/>
        </p:nvPicPr>
        <p:blipFill>
          <a:blip r:embed="rId3"/>
          <a:stretch>
            <a:fillRect/>
          </a:stretch>
        </p:blipFill>
        <p:spPr>
          <a:xfrm>
            <a:off x="9871410" y="328541"/>
            <a:ext cx="2185726" cy="241715"/>
          </a:xfrm>
          <a:prstGeom prst="rect">
            <a:avLst/>
          </a:prstGeom>
        </p:spPr>
      </p:pic>
      <p:pic>
        <p:nvPicPr>
          <p:cNvPr id="18" name="Picture 17"/>
          <p:cNvPicPr>
            <a:picLocks noChangeAspect="1"/>
          </p:cNvPicPr>
          <p:nvPr/>
        </p:nvPicPr>
        <p:blipFill>
          <a:blip r:embed="rId4"/>
          <a:stretch>
            <a:fillRect/>
          </a:stretch>
        </p:blipFill>
        <p:spPr>
          <a:xfrm>
            <a:off x="11002845" y="607258"/>
            <a:ext cx="1054291" cy="200572"/>
          </a:xfrm>
          <a:prstGeom prst="rect">
            <a:avLst/>
          </a:prstGeom>
        </p:spPr>
      </p:pic>
      <p:sp>
        <p:nvSpPr>
          <p:cNvPr id="15" name="Flowchart: Preparation 14"/>
          <p:cNvSpPr/>
          <p:nvPr/>
        </p:nvSpPr>
        <p:spPr>
          <a:xfrm>
            <a:off x="4804840" y="2291391"/>
            <a:ext cx="2507092" cy="1851135"/>
          </a:xfrm>
          <a:prstGeom prst="flowChartPreparation">
            <a:avLst/>
          </a:prstGeom>
          <a:solidFill>
            <a:srgbClr val="F4EA68"/>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GB" b="1" dirty="0">
              <a:solidFill>
                <a:srgbClr val="002060"/>
              </a:solidFill>
            </a:endParaRPr>
          </a:p>
        </p:txBody>
      </p:sp>
      <p:sp>
        <p:nvSpPr>
          <p:cNvPr id="19" name="Flowchart: Preparation 18"/>
          <p:cNvSpPr/>
          <p:nvPr/>
        </p:nvSpPr>
        <p:spPr>
          <a:xfrm>
            <a:off x="4934835" y="2386792"/>
            <a:ext cx="2232974" cy="1660334"/>
          </a:xfrm>
          <a:prstGeom prst="flowChartPreparation">
            <a:avLst/>
          </a:prstGeom>
          <a:solidFill>
            <a:schemeClr val="bg1"/>
          </a:solidFill>
          <a:ln w="38100">
            <a:solidFill>
              <a:srgbClr val="00206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GB" sz="2400" b="1" dirty="0" smtClean="0">
                <a:solidFill>
                  <a:srgbClr val="002060"/>
                </a:solidFill>
              </a:rPr>
              <a:t> </a:t>
            </a:r>
            <a:r>
              <a:rPr lang="en-GB" sz="2400" b="1" dirty="0">
                <a:solidFill>
                  <a:srgbClr val="002060"/>
                </a:solidFill>
              </a:rPr>
              <a:t>JANUARY 2021</a:t>
            </a:r>
            <a:endParaRPr lang="en-GB" sz="2800" b="1" dirty="0">
              <a:solidFill>
                <a:srgbClr val="00206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74" y="-23260"/>
            <a:ext cx="830474" cy="830474"/>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5414" y="6041414"/>
            <a:ext cx="816585" cy="816585"/>
          </a:xfrm>
          <a:prstGeom prst="rect">
            <a:avLst/>
          </a:prstGeom>
        </p:spPr>
      </p:pic>
      <p:sp>
        <p:nvSpPr>
          <p:cNvPr id="4" name="Rectangle 3"/>
          <p:cNvSpPr/>
          <p:nvPr/>
        </p:nvSpPr>
        <p:spPr>
          <a:xfrm>
            <a:off x="165242" y="781438"/>
            <a:ext cx="4608339" cy="516685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900" b="1" dirty="0" smtClean="0">
                <a:solidFill>
                  <a:schemeClr val="accent1"/>
                </a:solidFill>
              </a:rPr>
              <a:t>PE NUMERACY CHALLENGE</a:t>
            </a:r>
          </a:p>
          <a:p>
            <a:pPr algn="ctr"/>
            <a:r>
              <a:rPr lang="en-GB" sz="1400" dirty="0" smtClean="0">
                <a:solidFill>
                  <a:schemeClr val="accent5">
                    <a:lumMod val="50000"/>
                  </a:schemeClr>
                </a:solidFill>
              </a:rPr>
              <a:t>Each of these Premier League football clubs can make millions of pounds each year </a:t>
            </a:r>
            <a:r>
              <a:rPr lang="en-GB" sz="1400" i="1" dirty="0" smtClean="0">
                <a:solidFill>
                  <a:schemeClr val="accent5">
                    <a:lumMod val="50000"/>
                  </a:schemeClr>
                </a:solidFill>
              </a:rPr>
              <a:t>(when fans are allowed in stadiums). </a:t>
            </a:r>
            <a:r>
              <a:rPr lang="en-GB" sz="1400" dirty="0" smtClean="0">
                <a:solidFill>
                  <a:schemeClr val="accent5">
                    <a:lumMod val="50000"/>
                  </a:schemeClr>
                </a:solidFill>
              </a:rPr>
              <a:t>Use your multiplication skills to work out the answers to the questions below.</a:t>
            </a: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800" i="1" dirty="0" smtClean="0">
              <a:solidFill>
                <a:schemeClr val="accent5">
                  <a:lumMod val="50000"/>
                </a:schemeClr>
              </a:solidFill>
            </a:endParaRPr>
          </a:p>
          <a:p>
            <a:pPr algn="ctr"/>
            <a:endParaRPr lang="en-GB" sz="800" i="1" dirty="0">
              <a:solidFill>
                <a:schemeClr val="accent5">
                  <a:lumMod val="50000"/>
                </a:schemeClr>
              </a:solidFill>
            </a:endParaRPr>
          </a:p>
          <a:p>
            <a:pPr algn="ctr"/>
            <a:endParaRPr lang="en-GB" sz="1400" i="1" dirty="0" smtClean="0">
              <a:solidFill>
                <a:schemeClr val="accent5">
                  <a:lumMod val="50000"/>
                </a:schemeClr>
              </a:solidFill>
            </a:endParaRPr>
          </a:p>
          <a:p>
            <a:pPr marL="342900" indent="-342900">
              <a:buAutoNum type="arabicParenR"/>
            </a:pPr>
            <a:r>
              <a:rPr lang="en-GB" i="1" dirty="0" smtClean="0">
                <a:solidFill>
                  <a:schemeClr val="accent5">
                    <a:lumMod val="50000"/>
                  </a:schemeClr>
                </a:solidFill>
              </a:rPr>
              <a:t>Which clubs earns the </a:t>
            </a:r>
            <a:r>
              <a:rPr lang="en-GB" b="1" i="1" u="sng" dirty="0" smtClean="0">
                <a:solidFill>
                  <a:schemeClr val="accent5">
                    <a:lumMod val="50000"/>
                  </a:schemeClr>
                </a:solidFill>
              </a:rPr>
              <a:t>MOST</a:t>
            </a:r>
            <a:r>
              <a:rPr lang="en-GB" i="1" dirty="0" smtClean="0">
                <a:solidFill>
                  <a:schemeClr val="accent5">
                    <a:lumMod val="50000"/>
                  </a:schemeClr>
                </a:solidFill>
              </a:rPr>
              <a:t> per game?</a:t>
            </a:r>
          </a:p>
          <a:p>
            <a:pPr marL="342900" indent="-342900">
              <a:buAutoNum type="arabicParenR"/>
            </a:pPr>
            <a:r>
              <a:rPr lang="en-GB" i="1" dirty="0" smtClean="0">
                <a:solidFill>
                  <a:schemeClr val="accent5">
                    <a:lumMod val="50000"/>
                  </a:schemeClr>
                </a:solidFill>
              </a:rPr>
              <a:t>Which club earns the </a:t>
            </a:r>
            <a:r>
              <a:rPr lang="en-GB" b="1" i="1" u="sng" dirty="0" smtClean="0">
                <a:solidFill>
                  <a:schemeClr val="accent5">
                    <a:lumMod val="50000"/>
                  </a:schemeClr>
                </a:solidFill>
              </a:rPr>
              <a:t>LEAST</a:t>
            </a:r>
            <a:r>
              <a:rPr lang="en-GB" i="1" dirty="0" smtClean="0">
                <a:solidFill>
                  <a:schemeClr val="accent5">
                    <a:lumMod val="50000"/>
                  </a:schemeClr>
                </a:solidFill>
              </a:rPr>
              <a:t> per game?</a:t>
            </a:r>
          </a:p>
        </p:txBody>
      </p:sp>
      <p:sp>
        <p:nvSpPr>
          <p:cNvPr id="36" name="Rectangle 35"/>
          <p:cNvSpPr/>
          <p:nvPr/>
        </p:nvSpPr>
        <p:spPr>
          <a:xfrm>
            <a:off x="801459" y="0"/>
            <a:ext cx="8506615" cy="923330"/>
          </a:xfrm>
          <a:prstGeom prst="rect">
            <a:avLst/>
          </a:prstGeom>
        </p:spPr>
        <p:txBody>
          <a:bodyPr wrap="square">
            <a:spAutoFit/>
          </a:bodyPr>
          <a:lstStyle/>
          <a:p>
            <a:pPr algn="ctr"/>
            <a:r>
              <a:rPr lang="en-GB" sz="5400" b="1" dirty="0" smtClean="0">
                <a:solidFill>
                  <a:srgbClr val="002060"/>
                </a:solidFill>
              </a:rPr>
              <a:t>SHS PE NEWSLETTER: </a:t>
            </a:r>
            <a:r>
              <a:rPr lang="en-GB" sz="5400" dirty="0" smtClean="0">
                <a:solidFill>
                  <a:srgbClr val="002060"/>
                </a:solidFill>
              </a:rPr>
              <a:t>ISSUE 1</a:t>
            </a:r>
            <a:endParaRPr lang="en-GB" sz="6000" dirty="0">
              <a:solidFill>
                <a:srgbClr val="002060"/>
              </a:solidFill>
            </a:endParaRPr>
          </a:p>
        </p:txBody>
      </p:sp>
      <p:sp>
        <p:nvSpPr>
          <p:cNvPr id="20" name="TextBox 19"/>
          <p:cNvSpPr txBox="1"/>
          <p:nvPr/>
        </p:nvSpPr>
        <p:spPr>
          <a:xfrm>
            <a:off x="0" y="6006883"/>
            <a:ext cx="3376246" cy="830997"/>
          </a:xfrm>
          <a:prstGeom prst="rect">
            <a:avLst/>
          </a:prstGeom>
          <a:noFill/>
        </p:spPr>
        <p:txBody>
          <a:bodyPr wrap="square" rtlCol="0">
            <a:spAutoFit/>
          </a:bodyPr>
          <a:lstStyle/>
          <a:p>
            <a:r>
              <a:rPr lang="en-GB" sz="2400" b="1" dirty="0" smtClean="0">
                <a:solidFill>
                  <a:schemeClr val="tx2">
                    <a:lumMod val="50000"/>
                  </a:schemeClr>
                </a:solidFill>
                <a:latin typeface="+mj-lt"/>
              </a:rPr>
              <a:t>PHYSICAL </a:t>
            </a:r>
            <a:r>
              <a:rPr lang="en-GB" sz="2400" b="1" dirty="0" smtClean="0">
                <a:solidFill>
                  <a:srgbClr val="FFC000"/>
                </a:solidFill>
                <a:latin typeface="+mj-lt"/>
              </a:rPr>
              <a:t>EDUCATION</a:t>
            </a:r>
            <a:r>
              <a:rPr lang="en-GB" sz="2400" b="1" dirty="0" smtClean="0">
                <a:solidFill>
                  <a:schemeClr val="tx2">
                    <a:lumMod val="50000"/>
                  </a:schemeClr>
                </a:solidFill>
                <a:latin typeface="+mj-lt"/>
              </a:rPr>
              <a:t> </a:t>
            </a:r>
            <a:r>
              <a:rPr lang="en-GB" sz="2400" dirty="0" smtClean="0">
                <a:solidFill>
                  <a:schemeClr val="tx2">
                    <a:lumMod val="50000"/>
                  </a:schemeClr>
                </a:solidFill>
                <a:latin typeface="+mj-lt"/>
              </a:rPr>
              <a:t>DEPARTMENT</a:t>
            </a:r>
            <a:endParaRPr lang="en-GB" sz="2400" dirty="0">
              <a:solidFill>
                <a:schemeClr val="tx2">
                  <a:lumMod val="50000"/>
                </a:schemeClr>
              </a:solidFill>
              <a:latin typeface="+mj-lt"/>
            </a:endParaRPr>
          </a:p>
        </p:txBody>
      </p:sp>
      <p:sp>
        <p:nvSpPr>
          <p:cNvPr id="32" name="Rectangle 31"/>
          <p:cNvSpPr/>
          <p:nvPr/>
        </p:nvSpPr>
        <p:spPr>
          <a:xfrm>
            <a:off x="7416716" y="807711"/>
            <a:ext cx="4640420" cy="51180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rgbClr val="002060"/>
                </a:solidFill>
              </a:rPr>
              <a:t>SKILL OF THE FORTNIGHT</a:t>
            </a:r>
          </a:p>
          <a:p>
            <a:pPr algn="ctr"/>
            <a:r>
              <a:rPr lang="en-GB" b="1" dirty="0" smtClean="0">
                <a:solidFill>
                  <a:schemeClr val="accent1"/>
                </a:solidFill>
              </a:rPr>
              <a:t>Dynamic Warm-Up – </a:t>
            </a:r>
            <a:r>
              <a:rPr lang="en-GB" i="1" dirty="0" smtClean="0">
                <a:solidFill>
                  <a:schemeClr val="accent1"/>
                </a:solidFill>
                <a:hlinkClick r:id="rId7"/>
              </a:rPr>
              <a:t>Watch Video Here</a:t>
            </a:r>
            <a:endParaRPr lang="en-GB" i="1" dirty="0" smtClean="0">
              <a:solidFill>
                <a:schemeClr val="accent1"/>
              </a:solidFill>
            </a:endParaRPr>
          </a:p>
        </p:txBody>
      </p:sp>
      <p:pic>
        <p:nvPicPr>
          <p:cNvPr id="27" name="Picture 26"/>
          <p:cNvPicPr>
            <a:picLocks noChangeAspect="1"/>
          </p:cNvPicPr>
          <p:nvPr/>
        </p:nvPicPr>
        <p:blipFill>
          <a:blip r:embed="rId8">
            <a:duotone>
              <a:schemeClr val="accent3">
                <a:shade val="45000"/>
                <a:satMod val="135000"/>
              </a:schemeClr>
              <a:prstClr val="white"/>
            </a:duotone>
          </a:blip>
          <a:stretch>
            <a:fillRect/>
          </a:stretch>
        </p:blipFill>
        <p:spPr>
          <a:xfrm>
            <a:off x="3117866" y="5972351"/>
            <a:ext cx="8099885" cy="824589"/>
          </a:xfrm>
          <a:prstGeom prst="rect">
            <a:avLst/>
          </a:prstGeom>
        </p:spPr>
      </p:pic>
      <p:pic>
        <p:nvPicPr>
          <p:cNvPr id="9" name="Picture 8"/>
          <p:cNvPicPr>
            <a:picLocks noChangeAspect="1"/>
          </p:cNvPicPr>
          <p:nvPr/>
        </p:nvPicPr>
        <p:blipFill>
          <a:blip r:embed="rId9"/>
          <a:stretch>
            <a:fillRect/>
          </a:stretch>
        </p:blipFill>
        <p:spPr>
          <a:xfrm>
            <a:off x="251388" y="2150707"/>
            <a:ext cx="4409330" cy="3255487"/>
          </a:xfrm>
          <a:prstGeom prst="rect">
            <a:avLst/>
          </a:prstGeom>
        </p:spPr>
      </p:pic>
      <p:pic>
        <p:nvPicPr>
          <p:cNvPr id="11" name="Picture 10"/>
          <p:cNvPicPr>
            <a:picLocks noChangeAspect="1"/>
          </p:cNvPicPr>
          <p:nvPr/>
        </p:nvPicPr>
        <p:blipFill>
          <a:blip r:embed="rId10">
            <a:duotone>
              <a:schemeClr val="accent3">
                <a:shade val="45000"/>
                <a:satMod val="135000"/>
              </a:schemeClr>
              <a:prstClr val="white"/>
            </a:duotone>
          </a:blip>
          <a:stretch>
            <a:fillRect/>
          </a:stretch>
        </p:blipFill>
        <p:spPr>
          <a:xfrm>
            <a:off x="4859727" y="4189082"/>
            <a:ext cx="2468421" cy="1765870"/>
          </a:xfrm>
          <a:prstGeom prst="rect">
            <a:avLst/>
          </a:prstGeom>
        </p:spPr>
      </p:pic>
      <p:pic>
        <p:nvPicPr>
          <p:cNvPr id="12" name="Picture 11"/>
          <p:cNvPicPr>
            <a:picLocks noChangeAspect="1"/>
          </p:cNvPicPr>
          <p:nvPr/>
        </p:nvPicPr>
        <p:blipFill>
          <a:blip r:embed="rId11">
            <a:duotone>
              <a:schemeClr val="accent3">
                <a:shade val="45000"/>
                <a:satMod val="135000"/>
              </a:schemeClr>
              <a:prstClr val="white"/>
            </a:duotone>
          </a:blip>
          <a:stretch>
            <a:fillRect/>
          </a:stretch>
        </p:blipFill>
        <p:spPr>
          <a:xfrm>
            <a:off x="4847835" y="807214"/>
            <a:ext cx="2480313" cy="1273804"/>
          </a:xfrm>
          <a:prstGeom prst="rect">
            <a:avLst/>
          </a:prstGeom>
        </p:spPr>
      </p:pic>
      <p:pic>
        <p:nvPicPr>
          <p:cNvPr id="26" name="Picture 25">
            <a:hlinkClick r:id="rId12"/>
          </p:cNvPr>
          <p:cNvPicPr>
            <a:picLocks noChangeAspect="1"/>
          </p:cNvPicPr>
          <p:nvPr/>
        </p:nvPicPr>
        <p:blipFill>
          <a:blip r:embed="rId13"/>
          <a:stretch>
            <a:fillRect/>
          </a:stretch>
        </p:blipFill>
        <p:spPr>
          <a:xfrm>
            <a:off x="7458143" y="1519651"/>
            <a:ext cx="4468246" cy="4280329"/>
          </a:xfrm>
          <a:prstGeom prst="rect">
            <a:avLst/>
          </a:prstGeom>
        </p:spPr>
      </p:pic>
    </p:spTree>
    <p:extLst>
      <p:ext uri="{BB962C8B-B14F-4D97-AF65-F5344CB8AC3E}">
        <p14:creationId xmlns:p14="http://schemas.microsoft.com/office/powerpoint/2010/main" val="492355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20585</TotalTime>
  <Words>330</Words>
  <Application>Microsoft Office PowerPoint</Application>
  <PresentationFormat>Widescreen</PresentationFormat>
  <Paragraphs>99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Rayner</dc:creator>
  <cp:lastModifiedBy>L. Hunt</cp:lastModifiedBy>
  <cp:revision>64</cp:revision>
  <dcterms:created xsi:type="dcterms:W3CDTF">2020-10-23T11:29:02Z</dcterms:created>
  <dcterms:modified xsi:type="dcterms:W3CDTF">2021-01-22T15:16:18Z</dcterms:modified>
</cp:coreProperties>
</file>